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3" r:id="rId3"/>
    <p:sldId id="259" r:id="rId4"/>
    <p:sldId id="258" r:id="rId5"/>
    <p:sldId id="257" r:id="rId6"/>
    <p:sldId id="260" r:id="rId7"/>
    <p:sldId id="261" r:id="rId8"/>
    <p:sldId id="262" r:id="rId9"/>
    <p:sldId id="266" r:id="rId10"/>
    <p:sldId id="267" r:id="rId11"/>
    <p:sldId id="268" r:id="rId12"/>
    <p:sldId id="264" r:id="rId13"/>
    <p:sldId id="269" r:id="rId14"/>
    <p:sldId id="273" r:id="rId15"/>
    <p:sldId id="274" r:id="rId16"/>
    <p:sldId id="275" r:id="rId17"/>
    <p:sldId id="272" r:id="rId18"/>
    <p:sldId id="270"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60" autoAdjust="0"/>
  </p:normalViewPr>
  <p:slideViewPr>
    <p:cSldViewPr>
      <p:cViewPr varScale="1">
        <p:scale>
          <a:sx n="56" d="100"/>
          <a:sy n="56" d="100"/>
        </p:scale>
        <p:origin x="320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B0DA4F-779F-43A5-AC77-C406323EA635}" type="datetimeFigureOut">
              <a:rPr lang="en-GB" smtClean="0"/>
              <a:t>07/09/2018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3608B1-71ED-4D37-8CB3-C41C891DDA0F}" type="slidenum">
              <a:rPr lang="en-GB" smtClean="0"/>
              <a:t>‹#›</a:t>
            </a:fld>
            <a:endParaRPr lang="en-GB"/>
          </a:p>
        </p:txBody>
      </p:sp>
    </p:spTree>
    <p:extLst>
      <p:ext uri="{BB962C8B-B14F-4D97-AF65-F5344CB8AC3E}">
        <p14:creationId xmlns:p14="http://schemas.microsoft.com/office/powerpoint/2010/main" val="98351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ommonsensemedia.org/app-reviews/kiwi-q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ommonsensemedia.org/app-reviews/lively-live-video-streaming"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ommonsensemedia.org/app-reviews/musically-your-music-video-community"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ommonsensemedia.org/app-reviews/yellow-make-new-friend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ommonsensemedia.org/app-reviews/monkey-have-fun-cha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We’ll</a:t>
            </a:r>
            <a:r>
              <a:rPr lang="en-GB" baseline="0" dirty="0" smtClean="0"/>
              <a:t> start this off with an online quiz. This is done on </a:t>
            </a:r>
            <a:r>
              <a:rPr lang="en-GB" baseline="0" dirty="0" err="1" smtClean="0"/>
              <a:t>Kahoot</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8E3608B1-71ED-4D37-8CB3-C41C891DDA0F}" type="slidenum">
              <a:rPr lang="en-GB" smtClean="0"/>
              <a:t>2</a:t>
            </a:fld>
            <a:endParaRPr lang="en-GB"/>
          </a:p>
        </p:txBody>
      </p:sp>
    </p:spTree>
    <p:extLst>
      <p:ext uri="{BB962C8B-B14F-4D97-AF65-F5344CB8AC3E}">
        <p14:creationId xmlns:p14="http://schemas.microsoft.com/office/powerpoint/2010/main" val="3244500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Digital footprint (Key message about online safety for children)-When </a:t>
            </a:r>
            <a:r>
              <a:rPr lang="en-GB" baseline="0" dirty="0" smtClean="0"/>
              <a:t>we say things face to face, whether they are kind or nasty, eventually these things will be washed over. Forgotten. However…</a:t>
            </a:r>
            <a:endParaRPr lang="en-GB" dirty="0"/>
          </a:p>
        </p:txBody>
      </p:sp>
      <p:sp>
        <p:nvSpPr>
          <p:cNvPr id="4" name="Slide Number Placeholder 3"/>
          <p:cNvSpPr>
            <a:spLocks noGrp="1"/>
          </p:cNvSpPr>
          <p:nvPr>
            <p:ph type="sldNum" sz="quarter" idx="10"/>
          </p:nvPr>
        </p:nvSpPr>
        <p:spPr/>
        <p:txBody>
          <a:bodyPr/>
          <a:lstStyle/>
          <a:p>
            <a:fld id="{8E3608B1-71ED-4D37-8CB3-C41C891DDA0F}" type="slidenum">
              <a:rPr lang="en-GB" smtClean="0"/>
              <a:t>14</a:t>
            </a:fld>
            <a:endParaRPr lang="en-GB"/>
          </a:p>
        </p:txBody>
      </p:sp>
    </p:spTree>
    <p:extLst>
      <p:ext uri="{BB962C8B-B14F-4D97-AF65-F5344CB8AC3E}">
        <p14:creationId xmlns:p14="http://schemas.microsoft.com/office/powerpoint/2010/main" val="850226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we say things online,</a:t>
            </a:r>
            <a:r>
              <a:rPr lang="en-GB" baseline="0" dirty="0" smtClean="0"/>
              <a:t> a record of it stays there forever. Nobody can erase it, and anyone can access it whenever they want. </a:t>
            </a:r>
            <a:endParaRPr lang="en-GB" dirty="0"/>
          </a:p>
        </p:txBody>
      </p:sp>
      <p:sp>
        <p:nvSpPr>
          <p:cNvPr id="4" name="Slide Number Placeholder 3"/>
          <p:cNvSpPr>
            <a:spLocks noGrp="1"/>
          </p:cNvSpPr>
          <p:nvPr>
            <p:ph type="sldNum" sz="quarter" idx="10"/>
          </p:nvPr>
        </p:nvSpPr>
        <p:spPr/>
        <p:txBody>
          <a:bodyPr/>
          <a:lstStyle/>
          <a:p>
            <a:fld id="{8E3608B1-71ED-4D37-8CB3-C41C891DDA0F}" type="slidenum">
              <a:rPr lang="en-GB" smtClean="0"/>
              <a:t>15</a:t>
            </a:fld>
            <a:endParaRPr lang="en-GB"/>
          </a:p>
        </p:txBody>
      </p:sp>
    </p:spTree>
    <p:extLst>
      <p:ext uri="{BB962C8B-B14F-4D97-AF65-F5344CB8AC3E}">
        <p14:creationId xmlns:p14="http://schemas.microsoft.com/office/powerpoint/2010/main" val="850226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then ask the children,</a:t>
            </a:r>
            <a:r>
              <a:rPr lang="en-GB" baseline="0" dirty="0" smtClean="0"/>
              <a:t> what's the problem? Well the issue is that friends see it and can hold it against you, family see it and it could be embarrassing for you or them, other people like teachers may see it and in the future your employers may well see it. It may be worth speaking to your child about their digital footprint and seeing how much they know about it. I think it’s a really good way of thinking about your online life. </a:t>
            </a:r>
            <a:endParaRPr lang="en-GB" dirty="0"/>
          </a:p>
        </p:txBody>
      </p:sp>
      <p:sp>
        <p:nvSpPr>
          <p:cNvPr id="4" name="Slide Number Placeholder 3"/>
          <p:cNvSpPr>
            <a:spLocks noGrp="1"/>
          </p:cNvSpPr>
          <p:nvPr>
            <p:ph type="sldNum" sz="quarter" idx="10"/>
          </p:nvPr>
        </p:nvSpPr>
        <p:spPr/>
        <p:txBody>
          <a:bodyPr/>
          <a:lstStyle/>
          <a:p>
            <a:fld id="{8E3608B1-71ED-4D37-8CB3-C41C891DDA0F}" type="slidenum">
              <a:rPr lang="en-GB" smtClean="0"/>
              <a:t>16</a:t>
            </a:fld>
            <a:endParaRPr lang="en-GB"/>
          </a:p>
        </p:txBody>
      </p:sp>
    </p:spTree>
    <p:extLst>
      <p:ext uri="{BB962C8B-B14F-4D97-AF65-F5344CB8AC3E}">
        <p14:creationId xmlns:p14="http://schemas.microsoft.com/office/powerpoint/2010/main" val="3289119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Learning how to make your social media accounts</a:t>
            </a:r>
            <a:r>
              <a:rPr lang="en-GB" baseline="0" dirty="0" smtClean="0"/>
              <a:t> secure is a vital part of the online world at the moment. Whether you choose to learn how to do this with your child, or decide to teach them how to do it is a hugely important skill. Having a secure social media account means your child is protected online. Their personal information cannot be seen by anyone who is not their ‘friend’ and their posts are private. </a:t>
            </a:r>
          </a:p>
          <a:p>
            <a:endParaRPr lang="en-GB" baseline="0" dirty="0" smtClean="0"/>
          </a:p>
          <a:p>
            <a:r>
              <a:rPr lang="en-GB" baseline="0" dirty="0" smtClean="0"/>
              <a:t>As previously mentioned, discussing online life is vital. Going with your instincts often turns out to be correct. Whilst the skills the children may be using online are different to the skills you used in your childhoods, lots of the problems they encounter have remained the same for example making friends, and therefore your instincts are usually a good judge. </a:t>
            </a:r>
          </a:p>
          <a:p>
            <a:endParaRPr lang="en-GB" baseline="0" dirty="0" smtClean="0"/>
          </a:p>
          <a:p>
            <a:r>
              <a:rPr lang="en-GB" baseline="0" dirty="0" smtClean="0"/>
              <a:t>It all seems a bit doom and gloom sometimes, but what people often forget is the opportunities that the internet is giving people across the globe. Children have the potential to access opportunities like never before; to learn about the world, to connect with others, to create and flourish regardless of their circumstances.</a:t>
            </a:r>
            <a:endParaRPr lang="en-GB" dirty="0"/>
          </a:p>
        </p:txBody>
      </p:sp>
      <p:sp>
        <p:nvSpPr>
          <p:cNvPr id="4" name="Slide Number Placeholder 3"/>
          <p:cNvSpPr>
            <a:spLocks noGrp="1"/>
          </p:cNvSpPr>
          <p:nvPr>
            <p:ph type="sldNum" sz="quarter" idx="10"/>
          </p:nvPr>
        </p:nvSpPr>
        <p:spPr/>
        <p:txBody>
          <a:bodyPr/>
          <a:lstStyle/>
          <a:p>
            <a:fld id="{8E3608B1-71ED-4D37-8CB3-C41C891DDA0F}" type="slidenum">
              <a:rPr lang="en-GB" smtClean="0"/>
              <a:t>17</a:t>
            </a:fld>
            <a:endParaRPr lang="en-GB"/>
          </a:p>
        </p:txBody>
      </p:sp>
    </p:spTree>
    <p:extLst>
      <p:ext uri="{BB962C8B-B14F-4D97-AF65-F5344CB8AC3E}">
        <p14:creationId xmlns:p14="http://schemas.microsoft.com/office/powerpoint/2010/main" val="3301947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study</a:t>
            </a:r>
            <a:r>
              <a:rPr lang="en-GB" baseline="0" dirty="0" smtClean="0"/>
              <a:t> compares the children of today with their grandparents. I find it interesting at how fast things have changed. It makes it clear in my head that parents/teachers </a:t>
            </a:r>
            <a:r>
              <a:rPr lang="en-GB" b="1" baseline="0" dirty="0" smtClean="0"/>
              <a:t>must </a:t>
            </a:r>
            <a:r>
              <a:rPr lang="en-GB" b="0" baseline="0" dirty="0" smtClean="0"/>
              <a:t>try to keep up with these changes to keep our children safe online, as its more than likely they will be up to date. I will leave you with this short video. After the video we will do a Q&amp;A where I will try to answer your questions to the best of my ability! There are also some leaflets at the back which you are more than welcome to take on with you. </a:t>
            </a:r>
          </a:p>
          <a:p>
            <a:endParaRPr lang="en-GB" dirty="0"/>
          </a:p>
        </p:txBody>
      </p:sp>
      <p:sp>
        <p:nvSpPr>
          <p:cNvPr id="4" name="Slide Number Placeholder 3"/>
          <p:cNvSpPr>
            <a:spLocks noGrp="1"/>
          </p:cNvSpPr>
          <p:nvPr>
            <p:ph type="sldNum" sz="quarter" idx="10"/>
          </p:nvPr>
        </p:nvSpPr>
        <p:spPr/>
        <p:txBody>
          <a:bodyPr/>
          <a:lstStyle/>
          <a:p>
            <a:fld id="{8E3608B1-71ED-4D37-8CB3-C41C891DDA0F}" type="slidenum">
              <a:rPr lang="en-GB" smtClean="0"/>
              <a:t>18</a:t>
            </a:fld>
            <a:endParaRPr lang="en-GB"/>
          </a:p>
        </p:txBody>
      </p:sp>
    </p:spTree>
    <p:extLst>
      <p:ext uri="{BB962C8B-B14F-4D97-AF65-F5344CB8AC3E}">
        <p14:creationId xmlns:p14="http://schemas.microsoft.com/office/powerpoint/2010/main" val="3042363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Give children age appropriate guidance on </a:t>
            </a:r>
            <a:r>
              <a:rPr lang="en-GB" dirty="0" smtClean="0"/>
              <a:t>online</a:t>
            </a:r>
            <a:r>
              <a:rPr lang="en-GB" baseline="0" dirty="0" smtClean="0"/>
              <a:t> safety</a:t>
            </a:r>
            <a:r>
              <a:rPr lang="en-GB" dirty="0" smtClean="0"/>
              <a:t> </a:t>
            </a:r>
            <a:r>
              <a:rPr lang="en-GB" dirty="0" smtClean="0"/>
              <a:t>in both Computing and </a:t>
            </a:r>
            <a:r>
              <a:rPr lang="en-GB" dirty="0" smtClean="0"/>
              <a:t>PSHE </a:t>
            </a:r>
            <a:r>
              <a:rPr lang="en-GB" dirty="0" smtClean="0"/>
              <a:t>lessons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We</a:t>
            </a:r>
            <a:r>
              <a:rPr lang="en-GB" baseline="0" dirty="0" smtClean="0"/>
              <a:t> inform parents as much as possible about any </a:t>
            </a:r>
            <a:r>
              <a:rPr lang="en-GB" baseline="0" dirty="0" smtClean="0"/>
              <a:t>online safety </a:t>
            </a:r>
            <a:r>
              <a:rPr lang="en-GB" baseline="0" dirty="0" smtClean="0"/>
              <a:t>developments/new dangers that their child/they could face at </a:t>
            </a:r>
            <a:r>
              <a:rPr lang="en-GB" baseline="0" dirty="0" smtClean="0"/>
              <a:t>home.</a:t>
            </a: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Throughout the </a:t>
            </a:r>
            <a:r>
              <a:rPr lang="en-GB" baseline="0" dirty="0" smtClean="0"/>
              <a:t>online safety </a:t>
            </a:r>
            <a:r>
              <a:rPr lang="en-GB" baseline="0" dirty="0" smtClean="0"/>
              <a:t>topics we talk about the importance of letting a responsible adult know what's going on, be it positive or negative. It is likely they will want to talk to you (as parents) about this but should they wish to confide in a teacher we will always listen carefully and give advice where appropriate!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year we are putting a focus on Safer Internet Day </a:t>
            </a:r>
            <a:r>
              <a:rPr lang="en-GB" baseline="0" dirty="0" smtClean="0"/>
              <a:t>(5</a:t>
            </a:r>
            <a:r>
              <a:rPr lang="en-GB" baseline="30000" dirty="0" smtClean="0"/>
              <a:t>th</a:t>
            </a:r>
            <a:r>
              <a:rPr lang="en-GB" baseline="0" dirty="0" smtClean="0"/>
              <a:t> </a:t>
            </a:r>
            <a:r>
              <a:rPr lang="en-GB" baseline="0" dirty="0" smtClean="0"/>
              <a:t>Feb), just to re-iterate the importance of keeping safe online. In Computing lessons that week the children will be making pledges to do something great and positive online.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8E3608B1-71ED-4D37-8CB3-C41C891DDA0F}" type="slidenum">
              <a:rPr lang="en-GB" smtClean="0"/>
              <a:t>19</a:t>
            </a:fld>
            <a:endParaRPr lang="en-GB"/>
          </a:p>
        </p:txBody>
      </p:sp>
    </p:spTree>
    <p:extLst>
      <p:ext uri="{BB962C8B-B14F-4D97-AF65-F5344CB8AC3E}">
        <p14:creationId xmlns:p14="http://schemas.microsoft.com/office/powerpoint/2010/main" val="589953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Keeping children safe</a:t>
            </a:r>
            <a:r>
              <a:rPr lang="en-GB" baseline="0" dirty="0" smtClean="0"/>
              <a:t> online is a priority at </a:t>
            </a:r>
            <a:r>
              <a:rPr lang="en-GB" baseline="0" dirty="0" smtClean="0"/>
              <a:t>St Vincent’s. </a:t>
            </a:r>
            <a:r>
              <a:rPr lang="en-GB" baseline="0" dirty="0" smtClean="0"/>
              <a:t>Whilst we will ensure your child is as safe as they can be at school, what they do online at home is under your control. The easiest way is to think as a TEAM. Talk regularly about what is going on in their online lives, seem interested and explore the sites/apps together. Agree some rules about what is okay – these are going to be different for everyone. Finally, managing the internet in a way that is best for you as a family is vitally important. </a:t>
            </a:r>
            <a:endParaRPr lang="en-GB" dirty="0"/>
          </a:p>
        </p:txBody>
      </p:sp>
      <p:sp>
        <p:nvSpPr>
          <p:cNvPr id="4" name="Slide Number Placeholder 3"/>
          <p:cNvSpPr>
            <a:spLocks noGrp="1"/>
          </p:cNvSpPr>
          <p:nvPr>
            <p:ph type="sldNum" sz="quarter" idx="10"/>
          </p:nvPr>
        </p:nvSpPr>
        <p:spPr/>
        <p:txBody>
          <a:bodyPr/>
          <a:lstStyle/>
          <a:p>
            <a:fld id="{8E3608B1-71ED-4D37-8CB3-C41C891DDA0F}" type="slidenum">
              <a:rPr lang="en-GB" smtClean="0"/>
              <a:t>3</a:t>
            </a:fld>
            <a:endParaRPr lang="en-GB"/>
          </a:p>
        </p:txBody>
      </p:sp>
    </p:spTree>
    <p:extLst>
      <p:ext uri="{BB962C8B-B14F-4D97-AF65-F5344CB8AC3E}">
        <p14:creationId xmlns:p14="http://schemas.microsoft.com/office/powerpoint/2010/main" val="3696981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It's tough to keep up with all the latest apps kids get into. And the truth is, you don't have to know every single detail of how each one works. The most important thing is to keep the lines of communication open with your child. Talk about their social media, ask questions -- and listen. Pay attention to anything that sounds like a red flag and dig deeper. Helping your child learn to use social media responsibly is the most effective way to help them stay safe online.</a:t>
            </a:r>
          </a:p>
          <a:p>
            <a:endParaRPr lang="en-GB" dirty="0"/>
          </a:p>
        </p:txBody>
      </p:sp>
      <p:sp>
        <p:nvSpPr>
          <p:cNvPr id="4" name="Slide Number Placeholder 3"/>
          <p:cNvSpPr>
            <a:spLocks noGrp="1"/>
          </p:cNvSpPr>
          <p:nvPr>
            <p:ph type="sldNum" sz="quarter" idx="10"/>
          </p:nvPr>
        </p:nvSpPr>
        <p:spPr/>
        <p:txBody>
          <a:bodyPr/>
          <a:lstStyle/>
          <a:p>
            <a:fld id="{8E3608B1-71ED-4D37-8CB3-C41C891DDA0F}" type="slidenum">
              <a:rPr lang="en-GB" smtClean="0"/>
              <a:t>6</a:t>
            </a:fld>
            <a:endParaRPr lang="en-GB"/>
          </a:p>
        </p:txBody>
      </p:sp>
    </p:spTree>
    <p:extLst>
      <p:ext uri="{BB962C8B-B14F-4D97-AF65-F5344CB8AC3E}">
        <p14:creationId xmlns:p14="http://schemas.microsoft.com/office/powerpoint/2010/main" val="277907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Anonymous</a:t>
            </a:r>
            <a:r>
              <a:rPr lang="en-GB" sz="1200" b="1" i="0" kern="1200" baseline="0" dirty="0" smtClean="0">
                <a:solidFill>
                  <a:schemeClr val="tx1"/>
                </a:solidFill>
                <a:effectLst/>
                <a:latin typeface="+mn-lt"/>
                <a:ea typeface="+mn-ea"/>
                <a:cs typeface="+mn-cs"/>
              </a:rPr>
              <a:t> Apps</a:t>
            </a:r>
            <a:endParaRPr lang="en-GB" sz="1200" b="1"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These apps allow children to provide anonymous, unsolicited, and unmoderated feedback to other users. Anonymous apps are notorious hubs for cyberbullying because children feel they can say things they wouldn't normally say. New apps in this category include safety precautions, but you should still keep an ear out for potential issues.</a:t>
            </a:r>
          </a:p>
          <a:p>
            <a:r>
              <a:rPr lang="en-GB" sz="1200" b="0" i="0" u="none" strike="noStrike" kern="1200" dirty="0" smtClean="0">
                <a:solidFill>
                  <a:schemeClr val="tx1"/>
                </a:solidFill>
                <a:effectLst/>
                <a:latin typeface="+mn-lt"/>
                <a:ea typeface="+mn-ea"/>
                <a:cs typeface="+mn-cs"/>
                <a:hlinkClick r:id="rId3"/>
              </a:rPr>
              <a:t>Kiwi</a:t>
            </a:r>
            <a:r>
              <a:rPr lang="en-GB" sz="1200" b="0" i="0" kern="1200" dirty="0" smtClean="0">
                <a:solidFill>
                  <a:schemeClr val="tx1"/>
                </a:solidFill>
                <a:effectLst/>
                <a:latin typeface="+mn-lt"/>
                <a:ea typeface="+mn-ea"/>
                <a:cs typeface="+mn-cs"/>
              </a:rPr>
              <a:t>. This app and website lets people ask questions of friends or all users. Posts are tagged with your location (unless you turn it off), so all the children at one school can be on the app</a:t>
            </a:r>
          </a:p>
          <a:p>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E3608B1-71ED-4D37-8CB3-C41C891DDA0F}" type="slidenum">
              <a:rPr lang="en-GB" smtClean="0"/>
              <a:t>8</a:t>
            </a:fld>
            <a:endParaRPr lang="en-GB"/>
          </a:p>
        </p:txBody>
      </p:sp>
    </p:spTree>
    <p:extLst>
      <p:ext uri="{BB962C8B-B14F-4D97-AF65-F5344CB8AC3E}">
        <p14:creationId xmlns:p14="http://schemas.microsoft.com/office/powerpoint/2010/main" val="3584700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Live Streaming</a:t>
            </a:r>
            <a:r>
              <a:rPr lang="en-GB" dirty="0" smtClean="0"/>
              <a:t/>
            </a:r>
            <a:br>
              <a:rPr lang="en-GB" dirty="0" smtClean="0"/>
            </a:br>
            <a:r>
              <a:rPr lang="en-GB" sz="1200" b="0" i="0" kern="1200" dirty="0" smtClean="0">
                <a:solidFill>
                  <a:schemeClr val="tx1"/>
                </a:solidFill>
                <a:effectLst/>
                <a:latin typeface="+mn-lt"/>
                <a:ea typeface="+mn-ea"/>
                <a:cs typeface="+mn-cs"/>
              </a:rPr>
              <a:t>As with live TV, users simply aim the camera on themselves and broadcast to whomever is following them. Since there's no delay – and children are often streaming from their bedrooms -- there's a real risk of giving away personal or even intimate information. This kind of oversharing can make children vulnerable. If a child reveals too much, others can use the recordings against them.</a:t>
            </a:r>
          </a:p>
          <a:p>
            <a:r>
              <a:rPr lang="en-GB" sz="1200" b="0" i="0" u="none" strike="noStrike" kern="1200" dirty="0" smtClean="0">
                <a:solidFill>
                  <a:schemeClr val="tx1"/>
                </a:solidFill>
                <a:effectLst/>
                <a:latin typeface="+mn-lt"/>
                <a:ea typeface="+mn-ea"/>
                <a:cs typeface="+mn-cs"/>
                <a:hlinkClick r:id="rId3"/>
              </a:rPr>
              <a:t>Live.ly</a:t>
            </a:r>
            <a:r>
              <a:rPr lang="en-GB" sz="1200" b="0" i="0" kern="1200" dirty="0" smtClean="0">
                <a:solidFill>
                  <a:schemeClr val="tx1"/>
                </a:solidFill>
                <a:effectLst/>
                <a:latin typeface="+mn-lt"/>
                <a:ea typeface="+mn-ea"/>
                <a:cs typeface="+mn-cs"/>
              </a:rPr>
              <a:t>. Live.ly is an extension of the </a:t>
            </a:r>
            <a:r>
              <a:rPr lang="en-GB" sz="1200" b="0" i="0" u="none" strike="noStrike" kern="1200" dirty="0" smtClean="0">
                <a:solidFill>
                  <a:schemeClr val="tx1"/>
                </a:solidFill>
                <a:effectLst/>
                <a:latin typeface="+mn-lt"/>
                <a:ea typeface="+mn-ea"/>
                <a:cs typeface="+mn-cs"/>
                <a:hlinkClick r:id="rId4"/>
              </a:rPr>
              <a:t>lip-syncing app Musical.ly</a:t>
            </a:r>
            <a:r>
              <a:rPr lang="en-GB" sz="1200" b="0" i="0" kern="1200" dirty="0" smtClean="0">
                <a:solidFill>
                  <a:schemeClr val="tx1"/>
                </a:solidFill>
                <a:effectLst/>
                <a:latin typeface="+mn-lt"/>
                <a:ea typeface="+mn-ea"/>
                <a:cs typeface="+mn-cs"/>
              </a:rPr>
              <a:t> -- which is known for its young users dancing suggestively. The app has no screening tools, so users who watch the streams are never entirely sure what they're going to see when they open it up. And though the terms of use clearly define what is and is </a:t>
            </a:r>
            <a:r>
              <a:rPr lang="en-GB" sz="1200" b="0" i="1" kern="1200" dirty="0" smtClean="0">
                <a:solidFill>
                  <a:schemeClr val="tx1"/>
                </a:solidFill>
                <a:effectLst/>
                <a:latin typeface="+mn-lt"/>
                <a:ea typeface="+mn-ea"/>
                <a:cs typeface="+mn-cs"/>
              </a:rPr>
              <a:t>not</a:t>
            </a:r>
            <a:r>
              <a:rPr lang="en-GB" sz="1200" b="0" i="0" kern="1200" dirty="0" smtClean="0">
                <a:solidFill>
                  <a:schemeClr val="tx1"/>
                </a:solidFill>
                <a:effectLst/>
                <a:latin typeface="+mn-lt"/>
                <a:ea typeface="+mn-ea"/>
                <a:cs typeface="+mn-cs"/>
              </a:rPr>
              <a:t> allowed, it also states that the developers have no obligation to respond to reports about violators.</a:t>
            </a:r>
            <a:endParaRPr lang="en-GB" dirty="0"/>
          </a:p>
        </p:txBody>
      </p:sp>
      <p:sp>
        <p:nvSpPr>
          <p:cNvPr id="4" name="Slide Number Placeholder 3"/>
          <p:cNvSpPr>
            <a:spLocks noGrp="1"/>
          </p:cNvSpPr>
          <p:nvPr>
            <p:ph type="sldNum" sz="quarter" idx="10"/>
          </p:nvPr>
        </p:nvSpPr>
        <p:spPr/>
        <p:txBody>
          <a:bodyPr/>
          <a:lstStyle/>
          <a:p>
            <a:fld id="{8E3608B1-71ED-4D37-8CB3-C41C891DDA0F}" type="slidenum">
              <a:rPr lang="en-GB" smtClean="0"/>
              <a:t>9</a:t>
            </a:fld>
            <a:endParaRPr lang="en-GB"/>
          </a:p>
        </p:txBody>
      </p:sp>
    </p:spTree>
    <p:extLst>
      <p:ext uri="{BB962C8B-B14F-4D97-AF65-F5344CB8AC3E}">
        <p14:creationId xmlns:p14="http://schemas.microsoft.com/office/powerpoint/2010/main" val="1306294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Making New Friends</a:t>
            </a:r>
            <a:r>
              <a:rPr lang="en-GB" dirty="0" smtClean="0"/>
              <a:t/>
            </a:r>
            <a:br>
              <a:rPr lang="en-GB" dirty="0" smtClean="0"/>
            </a:br>
            <a:r>
              <a:rPr lang="en-GB" sz="1200" b="0" i="0" kern="1200" dirty="0" smtClean="0">
                <a:solidFill>
                  <a:schemeClr val="tx1"/>
                </a:solidFill>
                <a:effectLst/>
                <a:latin typeface="+mn-lt"/>
                <a:ea typeface="+mn-ea"/>
                <a:cs typeface="+mn-cs"/>
              </a:rPr>
              <a:t>The new "friending" apps enable children to easily connect and chat with people they don't know. While many of them rely on Snapchat or Instagram, they make it very easy to widen your circle of contacts to strangers. Friending apps also use location, so the new "friends" are all nearby, increasing the possibility of face-to-face meetings. Privacy and safety are real risks with these apps.</a:t>
            </a:r>
          </a:p>
          <a:p>
            <a:r>
              <a:rPr lang="en-GB" sz="1200" b="0" i="0" u="none" strike="noStrike" kern="1200" dirty="0" smtClean="0">
                <a:solidFill>
                  <a:schemeClr val="tx1"/>
                </a:solidFill>
                <a:effectLst/>
                <a:latin typeface="+mn-lt"/>
                <a:ea typeface="+mn-ea"/>
                <a:cs typeface="+mn-cs"/>
                <a:hlinkClick r:id="rId3"/>
              </a:rPr>
              <a:t>Yellow</a:t>
            </a:r>
            <a:r>
              <a:rPr lang="en-GB" sz="1200" b="0" i="0" kern="1200" dirty="0" smtClean="0">
                <a:solidFill>
                  <a:schemeClr val="tx1"/>
                </a:solidFill>
                <a:effectLst/>
                <a:latin typeface="+mn-lt"/>
                <a:ea typeface="+mn-ea"/>
                <a:cs typeface="+mn-cs"/>
              </a:rPr>
              <a:t>. Called "Tinder for teens," Yellow works with your Snapchat or Instagram account and similarly to Tinder in that users swipe left or right on photos to find a match. Users don't have the option to make their profile private, and your profile can be viewed by anyone in a particular radius of your real-life location.</a:t>
            </a:r>
            <a:endParaRPr lang="en-GB" dirty="0"/>
          </a:p>
        </p:txBody>
      </p:sp>
      <p:sp>
        <p:nvSpPr>
          <p:cNvPr id="4" name="Slide Number Placeholder 3"/>
          <p:cNvSpPr>
            <a:spLocks noGrp="1"/>
          </p:cNvSpPr>
          <p:nvPr>
            <p:ph type="sldNum" sz="quarter" idx="10"/>
          </p:nvPr>
        </p:nvSpPr>
        <p:spPr/>
        <p:txBody>
          <a:bodyPr/>
          <a:lstStyle/>
          <a:p>
            <a:fld id="{8E3608B1-71ED-4D37-8CB3-C41C891DDA0F}" type="slidenum">
              <a:rPr lang="en-GB" smtClean="0"/>
              <a:t>10</a:t>
            </a:fld>
            <a:endParaRPr lang="en-GB"/>
          </a:p>
        </p:txBody>
      </p:sp>
    </p:spTree>
    <p:extLst>
      <p:ext uri="{BB962C8B-B14F-4D97-AF65-F5344CB8AC3E}">
        <p14:creationId xmlns:p14="http://schemas.microsoft.com/office/powerpoint/2010/main" val="1143982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Group Video Chatting</a:t>
            </a:r>
            <a:r>
              <a:rPr lang="en-GB" dirty="0" smtClean="0"/>
              <a:t/>
            </a:r>
            <a:br>
              <a:rPr lang="en-GB" dirty="0" smtClean="0"/>
            </a:br>
            <a:r>
              <a:rPr lang="en-GB" sz="1200" b="0" i="0" kern="1200" dirty="0" smtClean="0">
                <a:solidFill>
                  <a:schemeClr val="tx1"/>
                </a:solidFill>
                <a:effectLst/>
                <a:latin typeface="+mn-lt"/>
                <a:ea typeface="+mn-ea"/>
                <a:cs typeface="+mn-cs"/>
              </a:rPr>
              <a:t>Group video chatting is the </a:t>
            </a:r>
            <a:r>
              <a:rPr lang="en-GB" sz="1200" b="0" i="0" kern="1200" dirty="0" err="1" smtClean="0">
                <a:solidFill>
                  <a:schemeClr val="tx1"/>
                </a:solidFill>
                <a:effectLst/>
                <a:latin typeface="+mn-lt"/>
                <a:ea typeface="+mn-ea"/>
                <a:cs typeface="+mn-cs"/>
              </a:rPr>
              <a:t>newfangled</a:t>
            </a:r>
            <a:r>
              <a:rPr lang="en-GB" sz="1200" b="0" i="0" kern="1200" dirty="0" smtClean="0">
                <a:solidFill>
                  <a:schemeClr val="tx1"/>
                </a:solidFill>
                <a:effectLst/>
                <a:latin typeface="+mn-lt"/>
                <a:ea typeface="+mn-ea"/>
                <a:cs typeface="+mn-cs"/>
              </a:rPr>
              <a:t> party line from the olden days of rotary phones. Using their webcams or phones, children communicate with several friends at once via live video. Because there's no screening, there's always the possibility of children sharing private information or encountering age-inappropriate content.</a:t>
            </a:r>
          </a:p>
          <a:p>
            <a:r>
              <a:rPr lang="en-GB" sz="1200" b="0" i="0" u="none" strike="noStrike" kern="1200" dirty="0" smtClean="0">
                <a:solidFill>
                  <a:schemeClr val="tx1"/>
                </a:solidFill>
                <a:effectLst/>
                <a:latin typeface="+mn-lt"/>
                <a:ea typeface="+mn-ea"/>
                <a:cs typeface="+mn-cs"/>
                <a:hlinkClick r:id="rId3"/>
              </a:rPr>
              <a:t>Monkey</a:t>
            </a:r>
            <a:r>
              <a:rPr lang="en-GB" sz="1200" b="0" i="0" kern="1200" dirty="0" smtClean="0">
                <a:solidFill>
                  <a:schemeClr val="tx1"/>
                </a:solidFill>
                <a:effectLst/>
                <a:latin typeface="+mn-lt"/>
                <a:ea typeface="+mn-ea"/>
                <a:cs typeface="+mn-cs"/>
              </a:rPr>
              <a:t>. This app randomly connects users with other Snapchat users around the world for a 10-second video chat. As with so many social networking tools, a child's experience will depend a lot on other users' behaviour. Some users report abuse and requests for baring body parts, so it could be easy for some users to get into trouble with this one.</a:t>
            </a:r>
            <a:endParaRPr lang="en-GB" dirty="0"/>
          </a:p>
        </p:txBody>
      </p:sp>
      <p:sp>
        <p:nvSpPr>
          <p:cNvPr id="4" name="Slide Number Placeholder 3"/>
          <p:cNvSpPr>
            <a:spLocks noGrp="1"/>
          </p:cNvSpPr>
          <p:nvPr>
            <p:ph type="sldNum" sz="quarter" idx="10"/>
          </p:nvPr>
        </p:nvSpPr>
        <p:spPr/>
        <p:txBody>
          <a:bodyPr/>
          <a:lstStyle/>
          <a:p>
            <a:fld id="{8E3608B1-71ED-4D37-8CB3-C41C891DDA0F}" type="slidenum">
              <a:rPr lang="en-GB" smtClean="0"/>
              <a:t>11</a:t>
            </a:fld>
            <a:endParaRPr lang="en-GB"/>
          </a:p>
        </p:txBody>
      </p:sp>
    </p:spTree>
    <p:extLst>
      <p:ext uri="{BB962C8B-B14F-4D97-AF65-F5344CB8AC3E}">
        <p14:creationId xmlns:p14="http://schemas.microsoft.com/office/powerpoint/2010/main" val="1143982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really important we don’t</a:t>
            </a:r>
            <a:r>
              <a:rPr lang="en-GB" baseline="0" dirty="0" smtClean="0"/>
              <a:t> hear this information and just think ‘well my child wouldn’t be doing that’ or ‘my children </a:t>
            </a:r>
            <a:r>
              <a:rPr lang="en-GB" baseline="0" dirty="0" err="1" smtClean="0"/>
              <a:t>havent</a:t>
            </a:r>
            <a:r>
              <a:rPr lang="en-GB" baseline="0" dirty="0" smtClean="0"/>
              <a:t> got any of the apps you mentioned’. When was the last time you checked what apps your child has on their iPad/what these apps allow the children to do? </a:t>
            </a:r>
            <a:r>
              <a:rPr lang="en-GB" dirty="0" smtClean="0"/>
              <a:t>This infographic</a:t>
            </a:r>
            <a:r>
              <a:rPr lang="en-GB" baseline="0" dirty="0" smtClean="0"/>
              <a:t> shocked me – it shows us just how often children are sharing information over the internet. </a:t>
            </a:r>
            <a:endParaRPr lang="en-GB" dirty="0"/>
          </a:p>
        </p:txBody>
      </p:sp>
      <p:sp>
        <p:nvSpPr>
          <p:cNvPr id="4" name="Slide Number Placeholder 3"/>
          <p:cNvSpPr>
            <a:spLocks noGrp="1"/>
          </p:cNvSpPr>
          <p:nvPr>
            <p:ph type="sldNum" sz="quarter" idx="10"/>
          </p:nvPr>
        </p:nvSpPr>
        <p:spPr/>
        <p:txBody>
          <a:bodyPr/>
          <a:lstStyle/>
          <a:p>
            <a:fld id="{8E3608B1-71ED-4D37-8CB3-C41C891DDA0F}" type="slidenum">
              <a:rPr lang="en-GB" smtClean="0"/>
              <a:t>12</a:t>
            </a:fld>
            <a:endParaRPr lang="en-GB"/>
          </a:p>
        </p:txBody>
      </p:sp>
    </p:spTree>
    <p:extLst>
      <p:ext uri="{BB962C8B-B14F-4D97-AF65-F5344CB8AC3E}">
        <p14:creationId xmlns:p14="http://schemas.microsoft.com/office/powerpoint/2010/main" val="164824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Discussion</a:t>
            </a:r>
            <a:r>
              <a:rPr lang="en-GB" baseline="0" dirty="0" smtClean="0"/>
              <a:t> – points to raise: </a:t>
            </a:r>
          </a:p>
          <a:p>
            <a:endParaRPr lang="en-GB" baseline="0" dirty="0" smtClean="0"/>
          </a:p>
          <a:p>
            <a:pPr marL="171450" indent="-171450">
              <a:buFont typeface="Wingdings"/>
              <a:buChar char="Ø"/>
            </a:pPr>
            <a:r>
              <a:rPr lang="en-GB" baseline="0" dirty="0" smtClean="0"/>
              <a:t>Stops children accessing these areas provided the correct controls are put in place (e.g. web filters) </a:t>
            </a:r>
          </a:p>
          <a:p>
            <a:pPr marL="171450" indent="-171450">
              <a:buFont typeface="Wingdings"/>
              <a:buChar char="Ø"/>
            </a:pPr>
            <a:r>
              <a:rPr lang="en-GB" baseline="0" dirty="0" smtClean="0"/>
              <a:t>Has anyone banned their child from the computer and/or from particular sites? Your experiences</a:t>
            </a:r>
          </a:p>
          <a:p>
            <a:pPr marL="171450" indent="-171450">
              <a:buFont typeface="Wingdings"/>
              <a:buChar char="Ø"/>
            </a:pPr>
            <a:r>
              <a:rPr lang="en-GB" baseline="0" dirty="0" smtClean="0"/>
              <a:t>Could it push this activity underground? Ways round filters, going to friends houses or other </a:t>
            </a:r>
            <a:r>
              <a:rPr lang="en-GB" baseline="0" dirty="0" err="1" smtClean="0"/>
              <a:t>wifi</a:t>
            </a:r>
            <a:r>
              <a:rPr lang="en-GB" baseline="0" dirty="0" smtClean="0"/>
              <a:t> networks that are available? </a:t>
            </a:r>
          </a:p>
          <a:p>
            <a:pPr marL="171450" indent="-171450">
              <a:buFont typeface="Wingdings"/>
              <a:buChar char="Ø"/>
            </a:pPr>
            <a:r>
              <a:rPr lang="en-GB" baseline="0" dirty="0" smtClean="0"/>
              <a:t>Does this then almost make them want to access it? </a:t>
            </a:r>
          </a:p>
          <a:p>
            <a:pPr marL="171450" indent="-171450">
              <a:buFont typeface="Wingdings"/>
              <a:buChar char="Ø"/>
            </a:pPr>
            <a:r>
              <a:rPr lang="en-GB" dirty="0" smtClean="0"/>
              <a:t>It keeps them</a:t>
            </a:r>
            <a:r>
              <a:rPr lang="en-GB" baseline="0" dirty="0" smtClean="0"/>
              <a:t> safe, and they understand the boundaries they are allowed. </a:t>
            </a:r>
            <a:endParaRPr lang="en-GB" dirty="0"/>
          </a:p>
        </p:txBody>
      </p:sp>
      <p:sp>
        <p:nvSpPr>
          <p:cNvPr id="4" name="Slide Number Placeholder 3"/>
          <p:cNvSpPr>
            <a:spLocks noGrp="1"/>
          </p:cNvSpPr>
          <p:nvPr>
            <p:ph type="sldNum" sz="quarter" idx="10"/>
          </p:nvPr>
        </p:nvSpPr>
        <p:spPr/>
        <p:txBody>
          <a:bodyPr/>
          <a:lstStyle/>
          <a:p>
            <a:fld id="{8E3608B1-71ED-4D37-8CB3-C41C891DDA0F}" type="slidenum">
              <a:rPr lang="en-GB" smtClean="0"/>
              <a:t>13</a:t>
            </a:fld>
            <a:endParaRPr lang="en-GB"/>
          </a:p>
        </p:txBody>
      </p:sp>
    </p:spTree>
    <p:extLst>
      <p:ext uri="{BB962C8B-B14F-4D97-AF65-F5344CB8AC3E}">
        <p14:creationId xmlns:p14="http://schemas.microsoft.com/office/powerpoint/2010/main" val="1429606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3C0674-F217-4683-86C1-A1133EB3DA5B}" type="datetimeFigureOut">
              <a:rPr lang="en-GB" smtClean="0"/>
              <a:t>07/09/2018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6DB24-8F46-40B2-BB15-FBEE98E438B3}" type="slidenum">
              <a:rPr lang="en-GB" smtClean="0"/>
              <a:t>‹#›</a:t>
            </a:fld>
            <a:endParaRPr lang="en-GB"/>
          </a:p>
        </p:txBody>
      </p:sp>
    </p:spTree>
    <p:extLst>
      <p:ext uri="{BB962C8B-B14F-4D97-AF65-F5344CB8AC3E}">
        <p14:creationId xmlns:p14="http://schemas.microsoft.com/office/powerpoint/2010/main" val="3734521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3C0674-F217-4683-86C1-A1133EB3DA5B}" type="datetimeFigureOut">
              <a:rPr lang="en-GB" smtClean="0"/>
              <a:t>07/09/2018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6DB24-8F46-40B2-BB15-FBEE98E438B3}" type="slidenum">
              <a:rPr lang="en-GB" smtClean="0"/>
              <a:t>‹#›</a:t>
            </a:fld>
            <a:endParaRPr lang="en-GB"/>
          </a:p>
        </p:txBody>
      </p:sp>
    </p:spTree>
    <p:extLst>
      <p:ext uri="{BB962C8B-B14F-4D97-AF65-F5344CB8AC3E}">
        <p14:creationId xmlns:p14="http://schemas.microsoft.com/office/powerpoint/2010/main" val="2529214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3C0674-F217-4683-86C1-A1133EB3DA5B}" type="datetimeFigureOut">
              <a:rPr lang="en-GB" smtClean="0"/>
              <a:t>07/09/2018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6DB24-8F46-40B2-BB15-FBEE98E438B3}" type="slidenum">
              <a:rPr lang="en-GB" smtClean="0"/>
              <a:t>‹#›</a:t>
            </a:fld>
            <a:endParaRPr lang="en-GB"/>
          </a:p>
        </p:txBody>
      </p:sp>
    </p:spTree>
    <p:extLst>
      <p:ext uri="{BB962C8B-B14F-4D97-AF65-F5344CB8AC3E}">
        <p14:creationId xmlns:p14="http://schemas.microsoft.com/office/powerpoint/2010/main" val="305465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3C0674-F217-4683-86C1-A1133EB3DA5B}" type="datetimeFigureOut">
              <a:rPr lang="en-GB" smtClean="0"/>
              <a:t>07/09/2018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6DB24-8F46-40B2-BB15-FBEE98E438B3}" type="slidenum">
              <a:rPr lang="en-GB" smtClean="0"/>
              <a:t>‹#›</a:t>
            </a:fld>
            <a:endParaRPr lang="en-GB"/>
          </a:p>
        </p:txBody>
      </p:sp>
    </p:spTree>
    <p:extLst>
      <p:ext uri="{BB962C8B-B14F-4D97-AF65-F5344CB8AC3E}">
        <p14:creationId xmlns:p14="http://schemas.microsoft.com/office/powerpoint/2010/main" val="335926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3C0674-F217-4683-86C1-A1133EB3DA5B}" type="datetimeFigureOut">
              <a:rPr lang="en-GB" smtClean="0"/>
              <a:t>07/09/2018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6DB24-8F46-40B2-BB15-FBEE98E438B3}" type="slidenum">
              <a:rPr lang="en-GB" smtClean="0"/>
              <a:t>‹#›</a:t>
            </a:fld>
            <a:endParaRPr lang="en-GB"/>
          </a:p>
        </p:txBody>
      </p:sp>
    </p:spTree>
    <p:extLst>
      <p:ext uri="{BB962C8B-B14F-4D97-AF65-F5344CB8AC3E}">
        <p14:creationId xmlns:p14="http://schemas.microsoft.com/office/powerpoint/2010/main" val="4097955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23C0674-F217-4683-86C1-A1133EB3DA5B}" type="datetimeFigureOut">
              <a:rPr lang="en-GB" smtClean="0"/>
              <a:t>07/09/2018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36DB24-8F46-40B2-BB15-FBEE98E438B3}" type="slidenum">
              <a:rPr lang="en-GB" smtClean="0"/>
              <a:t>‹#›</a:t>
            </a:fld>
            <a:endParaRPr lang="en-GB"/>
          </a:p>
        </p:txBody>
      </p:sp>
    </p:spTree>
    <p:extLst>
      <p:ext uri="{BB962C8B-B14F-4D97-AF65-F5344CB8AC3E}">
        <p14:creationId xmlns:p14="http://schemas.microsoft.com/office/powerpoint/2010/main" val="465100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23C0674-F217-4683-86C1-A1133EB3DA5B}" type="datetimeFigureOut">
              <a:rPr lang="en-GB" smtClean="0"/>
              <a:t>07/09/2018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36DB24-8F46-40B2-BB15-FBEE98E438B3}" type="slidenum">
              <a:rPr lang="en-GB" smtClean="0"/>
              <a:t>‹#›</a:t>
            </a:fld>
            <a:endParaRPr lang="en-GB"/>
          </a:p>
        </p:txBody>
      </p:sp>
    </p:spTree>
    <p:extLst>
      <p:ext uri="{BB962C8B-B14F-4D97-AF65-F5344CB8AC3E}">
        <p14:creationId xmlns:p14="http://schemas.microsoft.com/office/powerpoint/2010/main" val="3593990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23C0674-F217-4683-86C1-A1133EB3DA5B}" type="datetimeFigureOut">
              <a:rPr lang="en-GB" smtClean="0"/>
              <a:t>07/09/2018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36DB24-8F46-40B2-BB15-FBEE98E438B3}" type="slidenum">
              <a:rPr lang="en-GB" smtClean="0"/>
              <a:t>‹#›</a:t>
            </a:fld>
            <a:endParaRPr lang="en-GB"/>
          </a:p>
        </p:txBody>
      </p:sp>
    </p:spTree>
    <p:extLst>
      <p:ext uri="{BB962C8B-B14F-4D97-AF65-F5344CB8AC3E}">
        <p14:creationId xmlns:p14="http://schemas.microsoft.com/office/powerpoint/2010/main" val="68406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C0674-F217-4683-86C1-A1133EB3DA5B}" type="datetimeFigureOut">
              <a:rPr lang="en-GB" smtClean="0"/>
              <a:t>07/09/2018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36DB24-8F46-40B2-BB15-FBEE98E438B3}" type="slidenum">
              <a:rPr lang="en-GB" smtClean="0"/>
              <a:t>‹#›</a:t>
            </a:fld>
            <a:endParaRPr lang="en-GB"/>
          </a:p>
        </p:txBody>
      </p:sp>
    </p:spTree>
    <p:extLst>
      <p:ext uri="{BB962C8B-B14F-4D97-AF65-F5344CB8AC3E}">
        <p14:creationId xmlns:p14="http://schemas.microsoft.com/office/powerpoint/2010/main" val="1314424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C0674-F217-4683-86C1-A1133EB3DA5B}" type="datetimeFigureOut">
              <a:rPr lang="en-GB" smtClean="0"/>
              <a:t>07/09/2018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36DB24-8F46-40B2-BB15-FBEE98E438B3}" type="slidenum">
              <a:rPr lang="en-GB" smtClean="0"/>
              <a:t>‹#›</a:t>
            </a:fld>
            <a:endParaRPr lang="en-GB"/>
          </a:p>
        </p:txBody>
      </p:sp>
    </p:spTree>
    <p:extLst>
      <p:ext uri="{BB962C8B-B14F-4D97-AF65-F5344CB8AC3E}">
        <p14:creationId xmlns:p14="http://schemas.microsoft.com/office/powerpoint/2010/main" val="2926629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C0674-F217-4683-86C1-A1133EB3DA5B}" type="datetimeFigureOut">
              <a:rPr lang="en-GB" smtClean="0"/>
              <a:t>07/09/2018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36DB24-8F46-40B2-BB15-FBEE98E438B3}" type="slidenum">
              <a:rPr lang="en-GB" smtClean="0"/>
              <a:t>‹#›</a:t>
            </a:fld>
            <a:endParaRPr lang="en-GB"/>
          </a:p>
        </p:txBody>
      </p:sp>
    </p:spTree>
    <p:extLst>
      <p:ext uri="{BB962C8B-B14F-4D97-AF65-F5344CB8AC3E}">
        <p14:creationId xmlns:p14="http://schemas.microsoft.com/office/powerpoint/2010/main" val="3611247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C0674-F217-4683-86C1-A1133EB3DA5B}" type="datetimeFigureOut">
              <a:rPr lang="en-GB" smtClean="0"/>
              <a:t>07/09/2018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6DB24-8F46-40B2-BB15-FBEE98E438B3}" type="slidenum">
              <a:rPr lang="en-GB" smtClean="0"/>
              <a:t>‹#›</a:t>
            </a:fld>
            <a:endParaRPr lang="en-GB"/>
          </a:p>
        </p:txBody>
      </p:sp>
    </p:spTree>
    <p:extLst>
      <p:ext uri="{BB962C8B-B14F-4D97-AF65-F5344CB8AC3E}">
        <p14:creationId xmlns:p14="http://schemas.microsoft.com/office/powerpoint/2010/main" val="2842078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Online </a:t>
            </a:r>
            <a:r>
              <a:rPr lang="en-GB" dirty="0" smtClean="0"/>
              <a:t>Safety</a:t>
            </a:r>
            <a:endParaRPr lang="en-GB" dirty="0"/>
          </a:p>
        </p:txBody>
      </p:sp>
      <p:sp>
        <p:nvSpPr>
          <p:cNvPr id="3" name="Subtitle 2"/>
          <p:cNvSpPr>
            <a:spLocks noGrp="1"/>
          </p:cNvSpPr>
          <p:nvPr>
            <p:ph type="subTitle" idx="1"/>
          </p:nvPr>
        </p:nvSpPr>
        <p:spPr/>
        <p:txBody>
          <a:bodyPr/>
          <a:lstStyle/>
          <a:p>
            <a:r>
              <a:rPr lang="en-GB" dirty="0" smtClean="0"/>
              <a:t>Keeping children safe online at home and at school</a:t>
            </a:r>
            <a:endParaRPr lang="en-GB" dirty="0"/>
          </a:p>
        </p:txBody>
      </p:sp>
    </p:spTree>
    <p:extLst>
      <p:ext uri="{BB962C8B-B14F-4D97-AF65-F5344CB8AC3E}">
        <p14:creationId xmlns:p14="http://schemas.microsoft.com/office/powerpoint/2010/main" val="2065146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Making New Friends</a:t>
            </a:r>
            <a:endParaRPr lang="en-GB" dirty="0"/>
          </a:p>
        </p:txBody>
      </p:sp>
      <p:sp>
        <p:nvSpPr>
          <p:cNvPr id="3" name="Content Placeholder 2"/>
          <p:cNvSpPr>
            <a:spLocks noGrp="1"/>
          </p:cNvSpPr>
          <p:nvPr>
            <p:ph idx="1"/>
          </p:nvPr>
        </p:nvSpPr>
        <p:spPr/>
        <p:txBody>
          <a:bodyPr/>
          <a:lstStyle/>
          <a:p>
            <a:r>
              <a:rPr lang="en-GB" b="1" dirty="0" smtClean="0"/>
              <a:t>Making New Friends</a:t>
            </a:r>
          </a:p>
          <a:p>
            <a:pPr marL="0" indent="0">
              <a:buNone/>
            </a:pPr>
            <a:r>
              <a:rPr lang="en-GB" dirty="0"/>
              <a:t>The new "friending" apps enable kids to easily connect and chat with people they don't know. While many of them rely on Snapchat or Instagram, they make it very easy to widen your circle of contacts to strangers. </a:t>
            </a:r>
            <a:endParaRPr lang="en-GB" b="1" dirty="0"/>
          </a:p>
        </p:txBody>
      </p:sp>
    </p:spTree>
    <p:extLst>
      <p:ext uri="{BB962C8B-B14F-4D97-AF65-F5344CB8AC3E}">
        <p14:creationId xmlns:p14="http://schemas.microsoft.com/office/powerpoint/2010/main" val="3168811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Making New Friends</a:t>
            </a:r>
            <a:endParaRPr lang="en-GB" dirty="0"/>
          </a:p>
        </p:txBody>
      </p:sp>
      <p:sp>
        <p:nvSpPr>
          <p:cNvPr id="3" name="Content Placeholder 2"/>
          <p:cNvSpPr>
            <a:spLocks noGrp="1"/>
          </p:cNvSpPr>
          <p:nvPr>
            <p:ph idx="1"/>
          </p:nvPr>
        </p:nvSpPr>
        <p:spPr/>
        <p:txBody>
          <a:bodyPr/>
          <a:lstStyle/>
          <a:p>
            <a:r>
              <a:rPr lang="en-GB" b="1" dirty="0" smtClean="0"/>
              <a:t>Group </a:t>
            </a:r>
            <a:r>
              <a:rPr lang="en-GB" b="1" dirty="0"/>
              <a:t>Video </a:t>
            </a:r>
            <a:r>
              <a:rPr lang="en-GB" b="1" dirty="0" smtClean="0"/>
              <a:t>Chatting</a:t>
            </a:r>
            <a:endParaRPr lang="en-GB" dirty="0" smtClean="0"/>
          </a:p>
          <a:p>
            <a:pPr marL="0" indent="0">
              <a:buNone/>
            </a:pPr>
            <a:r>
              <a:rPr lang="en-GB" dirty="0" smtClean="0"/>
              <a:t>Group </a:t>
            </a:r>
            <a:r>
              <a:rPr lang="en-GB" dirty="0"/>
              <a:t>video chatting </a:t>
            </a:r>
            <a:r>
              <a:rPr lang="en-GB" dirty="0" smtClean="0"/>
              <a:t>does what it says on the tin. </a:t>
            </a:r>
            <a:r>
              <a:rPr lang="en-GB" dirty="0"/>
              <a:t>Using their webcams or phones, kids communicate with several friends at once via live video.</a:t>
            </a:r>
            <a:endParaRPr lang="en-GB" b="1" dirty="0"/>
          </a:p>
        </p:txBody>
      </p:sp>
    </p:spTree>
    <p:extLst>
      <p:ext uri="{BB962C8B-B14F-4D97-AF65-F5344CB8AC3E}">
        <p14:creationId xmlns:p14="http://schemas.microsoft.com/office/powerpoint/2010/main" val="3863016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2017-18\Computing\E-safety\image sharing stats_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24744"/>
            <a:ext cx="8266726"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156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time</a:t>
            </a:r>
            <a:endParaRPr lang="en-GB" dirty="0"/>
          </a:p>
        </p:txBody>
      </p:sp>
      <p:sp>
        <p:nvSpPr>
          <p:cNvPr id="3" name="Content Placeholder 2"/>
          <p:cNvSpPr>
            <a:spLocks noGrp="1"/>
          </p:cNvSpPr>
          <p:nvPr>
            <p:ph idx="1"/>
          </p:nvPr>
        </p:nvSpPr>
        <p:spPr/>
        <p:txBody>
          <a:bodyPr>
            <a:normAutofit/>
          </a:bodyPr>
          <a:lstStyle/>
          <a:p>
            <a:pPr marL="0" indent="0" algn="ctr">
              <a:buNone/>
            </a:pPr>
            <a:r>
              <a:rPr lang="en-GB" sz="5400" dirty="0" smtClean="0"/>
              <a:t>What are our feelings about ‘banning’ certain areas of the web? </a:t>
            </a:r>
            <a:endParaRPr lang="en-GB" sz="5400" dirty="0"/>
          </a:p>
        </p:txBody>
      </p:sp>
    </p:spTree>
    <p:extLst>
      <p:ext uri="{BB962C8B-B14F-4D97-AF65-F5344CB8AC3E}">
        <p14:creationId xmlns:p14="http://schemas.microsoft.com/office/powerpoint/2010/main" val="1578782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onlythebible.com/media/2016/08/12/x960/Footprints-in-the-Sand-Po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2732"/>
            <a:ext cx="9144000" cy="3238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Digital Footprints</a:t>
            </a:r>
            <a:endParaRPr lang="en-GB" dirty="0"/>
          </a:p>
        </p:txBody>
      </p:sp>
      <p:sp>
        <p:nvSpPr>
          <p:cNvPr id="3" name="Content Placeholder 2"/>
          <p:cNvSpPr>
            <a:spLocks noGrp="1"/>
          </p:cNvSpPr>
          <p:nvPr>
            <p:ph idx="1"/>
          </p:nvPr>
        </p:nvSpPr>
        <p:spPr/>
        <p:txBody>
          <a:bodyPr/>
          <a:lstStyle/>
          <a:p>
            <a:pPr marL="0" indent="0">
              <a:buNone/>
            </a:pPr>
            <a:r>
              <a:rPr lang="en-GB" dirty="0"/>
              <a:t>When we talk to each other face to </a:t>
            </a:r>
            <a:r>
              <a:rPr lang="en-GB" dirty="0" smtClean="0"/>
              <a:t>face…</a:t>
            </a:r>
          </a:p>
          <a:p>
            <a:pPr marL="0" indent="0">
              <a:buNone/>
            </a:pPr>
            <a:endParaRPr lang="en-GB" dirty="0" smtClean="0"/>
          </a:p>
          <a:p>
            <a:pPr marL="0" indent="0">
              <a:buNone/>
            </a:pPr>
            <a:r>
              <a:rPr lang="en-GB" sz="5400" dirty="0" smtClean="0"/>
              <a:t>It’s </a:t>
            </a:r>
            <a:r>
              <a:rPr lang="en-GB" sz="5400" dirty="0"/>
              <a:t>a bit like a footprint in the sand. Eventually the sea will wash it away</a:t>
            </a:r>
          </a:p>
        </p:txBody>
      </p:sp>
    </p:spTree>
    <p:extLst>
      <p:ext uri="{BB962C8B-B14F-4D97-AF65-F5344CB8AC3E}">
        <p14:creationId xmlns:p14="http://schemas.microsoft.com/office/powerpoint/2010/main" val="3029032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ages.fineartamerica.com/images-medium-large/footprint-in-concrete-paul-edmond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097" y="3933056"/>
            <a:ext cx="4387415" cy="29249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Digital Footprints</a:t>
            </a:r>
            <a:endParaRPr lang="en-GB" dirty="0"/>
          </a:p>
        </p:txBody>
      </p:sp>
      <p:sp>
        <p:nvSpPr>
          <p:cNvPr id="3" name="Content Placeholder 2"/>
          <p:cNvSpPr>
            <a:spLocks noGrp="1"/>
          </p:cNvSpPr>
          <p:nvPr>
            <p:ph idx="1"/>
          </p:nvPr>
        </p:nvSpPr>
        <p:spPr/>
        <p:txBody>
          <a:bodyPr/>
          <a:lstStyle/>
          <a:p>
            <a:pPr marL="0" indent="0">
              <a:buNone/>
            </a:pPr>
            <a:r>
              <a:rPr lang="en-GB" dirty="0"/>
              <a:t>When we talk to each other </a:t>
            </a:r>
            <a:r>
              <a:rPr lang="en-GB" dirty="0" smtClean="0"/>
              <a:t>online…</a:t>
            </a:r>
          </a:p>
          <a:p>
            <a:pPr marL="0" indent="0">
              <a:buNone/>
            </a:pPr>
            <a:r>
              <a:rPr lang="en-GB" sz="5400" dirty="0" smtClean="0"/>
              <a:t>It’s </a:t>
            </a:r>
            <a:r>
              <a:rPr lang="en-GB" sz="5400" dirty="0"/>
              <a:t>a bit like a footprint in concrete. A record of it will stay there </a:t>
            </a:r>
            <a:endParaRPr lang="en-GB" sz="5400" dirty="0" smtClean="0"/>
          </a:p>
          <a:p>
            <a:pPr marL="0" indent="0">
              <a:buNone/>
            </a:pPr>
            <a:r>
              <a:rPr lang="en-GB" sz="5400" dirty="0" smtClean="0"/>
              <a:t>forever</a:t>
            </a:r>
            <a:r>
              <a:rPr lang="en-GB" sz="5400" dirty="0"/>
              <a:t>. </a:t>
            </a:r>
          </a:p>
          <a:p>
            <a:pPr marL="0" indent="0">
              <a:buNone/>
            </a:pPr>
            <a:endParaRPr lang="en-GB" dirty="0" smtClean="0"/>
          </a:p>
        </p:txBody>
      </p:sp>
    </p:spTree>
    <p:extLst>
      <p:ext uri="{BB962C8B-B14F-4D97-AF65-F5344CB8AC3E}">
        <p14:creationId xmlns:p14="http://schemas.microsoft.com/office/powerpoint/2010/main" val="2164298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Digital Footprints</a:t>
            </a:r>
            <a:endParaRPr lang="en-GB" dirty="0"/>
          </a:p>
        </p:txBody>
      </p:sp>
      <p:sp>
        <p:nvSpPr>
          <p:cNvPr id="3" name="Content Placeholder 2"/>
          <p:cNvSpPr>
            <a:spLocks noGrp="1"/>
          </p:cNvSpPr>
          <p:nvPr>
            <p:ph idx="1"/>
          </p:nvPr>
        </p:nvSpPr>
        <p:spPr/>
        <p:txBody>
          <a:bodyPr/>
          <a:lstStyle/>
          <a:p>
            <a:pPr marL="0" indent="0" algn="ctr">
              <a:buNone/>
            </a:pPr>
            <a:r>
              <a:rPr lang="en-GB" dirty="0"/>
              <a:t>Why does your digital footprint matter? Who is going to see your things online</a:t>
            </a:r>
            <a:r>
              <a:rPr lang="en-GB" dirty="0" smtClean="0"/>
              <a:t>?</a:t>
            </a:r>
          </a:p>
          <a:p>
            <a:pPr algn="ctr"/>
            <a:r>
              <a:rPr lang="en-GB" dirty="0"/>
              <a:t>Friends</a:t>
            </a:r>
          </a:p>
          <a:p>
            <a:pPr algn="ctr"/>
            <a:r>
              <a:rPr lang="en-GB" dirty="0"/>
              <a:t>Family</a:t>
            </a:r>
          </a:p>
          <a:p>
            <a:pPr algn="ctr"/>
            <a:r>
              <a:rPr lang="en-GB" dirty="0"/>
              <a:t>Other people you know</a:t>
            </a:r>
          </a:p>
          <a:p>
            <a:pPr algn="ctr"/>
            <a:r>
              <a:rPr lang="en-GB" dirty="0"/>
              <a:t>In the future your employers</a:t>
            </a:r>
          </a:p>
          <a:p>
            <a:pPr marL="0" indent="0" algn="ctr">
              <a:buNone/>
            </a:pPr>
            <a:endParaRPr lang="en-GB" dirty="0"/>
          </a:p>
        </p:txBody>
      </p:sp>
    </p:spTree>
    <p:extLst>
      <p:ext uri="{BB962C8B-B14F-4D97-AF65-F5344CB8AC3E}">
        <p14:creationId xmlns:p14="http://schemas.microsoft.com/office/powerpoint/2010/main" val="212989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Three instant changes </a:t>
            </a:r>
            <a:endParaRPr lang="en-GB" dirty="0"/>
          </a:p>
        </p:txBody>
      </p:sp>
      <p:sp>
        <p:nvSpPr>
          <p:cNvPr id="3" name="Content Placeholder 2"/>
          <p:cNvSpPr>
            <a:spLocks noGrp="1"/>
          </p:cNvSpPr>
          <p:nvPr>
            <p:ph idx="1"/>
          </p:nvPr>
        </p:nvSpPr>
        <p:spPr/>
        <p:txBody>
          <a:bodyPr/>
          <a:lstStyle/>
          <a:p>
            <a:r>
              <a:rPr lang="en-GB" dirty="0" smtClean="0"/>
              <a:t>Learn how to make social media accounts secure</a:t>
            </a:r>
          </a:p>
          <a:p>
            <a:r>
              <a:rPr lang="en-GB" dirty="0" smtClean="0"/>
              <a:t>Discuss online life and go with your instincts</a:t>
            </a:r>
          </a:p>
          <a:p>
            <a:r>
              <a:rPr lang="en-GB" dirty="0" smtClean="0"/>
              <a:t>Don’t be scared of the internet </a:t>
            </a:r>
          </a:p>
          <a:p>
            <a:endParaRPr lang="en-GB" dirty="0"/>
          </a:p>
        </p:txBody>
      </p:sp>
    </p:spTree>
    <p:extLst>
      <p:ext uri="{BB962C8B-B14F-4D97-AF65-F5344CB8AC3E}">
        <p14:creationId xmlns:p14="http://schemas.microsoft.com/office/powerpoint/2010/main" val="398364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smtClean="0"/>
              <a:t>The rate of change</a:t>
            </a: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232" t="16964" r="30357" b="6250"/>
          <a:stretch/>
        </p:blipFill>
        <p:spPr bwMode="auto">
          <a:xfrm>
            <a:off x="2656114" y="1132112"/>
            <a:ext cx="4136572" cy="5617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8431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do we do at </a:t>
            </a:r>
            <a:r>
              <a:rPr lang="en-GB" dirty="0" smtClean="0"/>
              <a:t>St </a:t>
            </a:r>
            <a:r>
              <a:rPr lang="en-GB" dirty="0" err="1" smtClean="0"/>
              <a:t>Vincents</a:t>
            </a:r>
            <a:r>
              <a:rPr lang="en-GB" dirty="0" err="1" smtClean="0"/>
              <a:t>’s</a:t>
            </a:r>
            <a:r>
              <a:rPr lang="en-GB" dirty="0" smtClean="0"/>
              <a:t> </a:t>
            </a:r>
            <a:r>
              <a:rPr lang="en-GB" dirty="0" smtClean="0"/>
              <a:t>to help?</a:t>
            </a:r>
            <a:endParaRPr lang="en-GB" dirty="0"/>
          </a:p>
        </p:txBody>
      </p:sp>
      <p:sp>
        <p:nvSpPr>
          <p:cNvPr id="3" name="Content Placeholder 2"/>
          <p:cNvSpPr>
            <a:spLocks noGrp="1"/>
          </p:cNvSpPr>
          <p:nvPr>
            <p:ph idx="1"/>
          </p:nvPr>
        </p:nvSpPr>
        <p:spPr/>
        <p:txBody>
          <a:bodyPr/>
          <a:lstStyle/>
          <a:p>
            <a:pPr algn="ctr"/>
            <a:r>
              <a:rPr lang="en-GB" dirty="0" smtClean="0"/>
              <a:t>Age appropriate guidance on </a:t>
            </a:r>
            <a:r>
              <a:rPr lang="en-GB" dirty="0" smtClean="0"/>
              <a:t>online safety </a:t>
            </a:r>
            <a:endParaRPr lang="en-GB" dirty="0" smtClean="0"/>
          </a:p>
          <a:p>
            <a:pPr algn="ctr"/>
            <a:r>
              <a:rPr lang="en-GB" dirty="0" smtClean="0"/>
              <a:t>Updates in the </a:t>
            </a:r>
            <a:r>
              <a:rPr lang="en-GB" dirty="0" smtClean="0"/>
              <a:t>on the school website </a:t>
            </a:r>
            <a:endParaRPr lang="en-GB" dirty="0" smtClean="0"/>
          </a:p>
          <a:p>
            <a:pPr algn="ctr"/>
            <a:r>
              <a:rPr lang="en-GB" dirty="0" smtClean="0"/>
              <a:t>Assemblies</a:t>
            </a:r>
          </a:p>
          <a:p>
            <a:pPr algn="ctr"/>
            <a:r>
              <a:rPr lang="en-GB" dirty="0" smtClean="0"/>
              <a:t>Children </a:t>
            </a:r>
            <a:r>
              <a:rPr lang="en-GB" b="1" dirty="0" smtClean="0"/>
              <a:t>can </a:t>
            </a:r>
            <a:r>
              <a:rPr lang="en-GB" dirty="0" smtClean="0"/>
              <a:t>tell us</a:t>
            </a:r>
          </a:p>
          <a:p>
            <a:pPr algn="ctr"/>
            <a:r>
              <a:rPr lang="en-GB" dirty="0" smtClean="0"/>
              <a:t>Safer Internet Day </a:t>
            </a:r>
            <a:r>
              <a:rPr lang="en-GB" dirty="0" smtClean="0"/>
              <a:t>2019</a:t>
            </a:r>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4941168"/>
            <a:ext cx="2240843"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3279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It’s Quiz Time</a:t>
            </a:r>
            <a:endParaRPr lang="en-GB" dirty="0"/>
          </a:p>
        </p:txBody>
      </p:sp>
      <p:pic>
        <p:nvPicPr>
          <p:cNvPr id="1026" name="Picture 2" descr="Image result for Kahoot instru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981200"/>
            <a:ext cx="4762500" cy="32766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35896" y="4797150"/>
            <a:ext cx="1584176" cy="276999"/>
          </a:xfrm>
          <a:prstGeom prst="rect">
            <a:avLst/>
          </a:prstGeom>
          <a:solidFill>
            <a:schemeClr val="bg1"/>
          </a:solidFill>
        </p:spPr>
        <p:txBody>
          <a:bodyPr wrap="square" rtlCol="0">
            <a:spAutoFit/>
          </a:bodyPr>
          <a:lstStyle/>
          <a:p>
            <a:pPr algn="ctr"/>
            <a:r>
              <a:rPr lang="en-GB" sz="1200" dirty="0" smtClean="0">
                <a:latin typeface="Candara" panose="020E0502030303020204" pitchFamily="34" charset="0"/>
              </a:rPr>
              <a:t>Enter </a:t>
            </a:r>
            <a:r>
              <a:rPr lang="en-GB" sz="1200" b="1" dirty="0" smtClean="0">
                <a:latin typeface="Candara" panose="020E0502030303020204" pitchFamily="34" charset="0"/>
              </a:rPr>
              <a:t>game pin</a:t>
            </a:r>
            <a:endParaRPr lang="en-GB" sz="1200" b="1" dirty="0">
              <a:latin typeface="Candara" panose="020E0502030303020204" pitchFamily="34" charset="0"/>
            </a:endParaRPr>
          </a:p>
        </p:txBody>
      </p:sp>
      <p:sp>
        <p:nvSpPr>
          <p:cNvPr id="6" name="TextBox 5"/>
          <p:cNvSpPr txBox="1"/>
          <p:nvPr/>
        </p:nvSpPr>
        <p:spPr>
          <a:xfrm>
            <a:off x="611560" y="5517232"/>
            <a:ext cx="8136904" cy="1015663"/>
          </a:xfrm>
          <a:prstGeom prst="rect">
            <a:avLst/>
          </a:prstGeom>
          <a:noFill/>
        </p:spPr>
        <p:txBody>
          <a:bodyPr wrap="square" rtlCol="0">
            <a:spAutoFit/>
          </a:bodyPr>
          <a:lstStyle/>
          <a:p>
            <a:pPr algn="ctr"/>
            <a:r>
              <a:rPr lang="en-GB" sz="6000" dirty="0"/>
              <a:t>k</a:t>
            </a:r>
            <a:r>
              <a:rPr lang="en-GB" sz="6000" dirty="0" smtClean="0"/>
              <a:t>ahoot.it</a:t>
            </a:r>
            <a:endParaRPr lang="en-GB" sz="6000" dirty="0"/>
          </a:p>
        </p:txBody>
      </p:sp>
    </p:spTree>
    <p:extLst>
      <p:ext uri="{BB962C8B-B14F-4D97-AF65-F5344CB8AC3E}">
        <p14:creationId xmlns:p14="http://schemas.microsoft.com/office/powerpoint/2010/main" val="740725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Its all about teamwork…</a:t>
            </a:r>
            <a:endParaRPr lang="en-GB" dirty="0"/>
          </a:p>
        </p:txBody>
      </p:sp>
      <p:sp>
        <p:nvSpPr>
          <p:cNvPr id="4" name="TextBox 3"/>
          <p:cNvSpPr txBox="1"/>
          <p:nvPr/>
        </p:nvSpPr>
        <p:spPr>
          <a:xfrm>
            <a:off x="392444" y="1412776"/>
            <a:ext cx="8352928" cy="5447645"/>
          </a:xfrm>
          <a:prstGeom prst="rect">
            <a:avLst/>
          </a:prstGeom>
          <a:noFill/>
        </p:spPr>
        <p:txBody>
          <a:bodyPr wrap="square" rtlCol="0">
            <a:spAutoFit/>
          </a:bodyPr>
          <a:lstStyle/>
          <a:p>
            <a:r>
              <a:rPr lang="en-GB" sz="2400" dirty="0"/>
              <a:t>Here are our four steps for keeping children safe </a:t>
            </a:r>
            <a:r>
              <a:rPr lang="en-GB" sz="2400" dirty="0" smtClean="0"/>
              <a:t>online. </a:t>
            </a:r>
            <a:r>
              <a:rPr lang="en-GB" sz="2400" dirty="0"/>
              <a:t>It's really simple. Just work as a </a:t>
            </a:r>
            <a:r>
              <a:rPr lang="en-GB" sz="2400" dirty="0" smtClean="0"/>
              <a:t>TEAM:</a:t>
            </a:r>
          </a:p>
          <a:p>
            <a:r>
              <a:rPr lang="en-GB" dirty="0"/>
              <a:t> </a:t>
            </a:r>
          </a:p>
          <a:p>
            <a:r>
              <a:rPr lang="en-GB" sz="6600" b="1" dirty="0"/>
              <a:t>T</a:t>
            </a:r>
            <a:r>
              <a:rPr lang="en-GB" sz="2400" b="1" dirty="0"/>
              <a:t>alk</a:t>
            </a:r>
            <a:r>
              <a:rPr lang="en-GB" sz="2400" dirty="0"/>
              <a:t> to your child regularly about what they are doing online</a:t>
            </a:r>
          </a:p>
          <a:p>
            <a:r>
              <a:rPr lang="en-GB" sz="6600" b="1" dirty="0"/>
              <a:t>E</a:t>
            </a:r>
            <a:r>
              <a:rPr lang="en-GB" sz="2400" b="1" dirty="0"/>
              <a:t>xplore</a:t>
            </a:r>
            <a:r>
              <a:rPr lang="en-GB" sz="2400" dirty="0"/>
              <a:t> their favourite sites together</a:t>
            </a:r>
          </a:p>
          <a:p>
            <a:r>
              <a:rPr lang="en-GB" sz="6600" b="1" dirty="0" smtClean="0"/>
              <a:t>A</a:t>
            </a:r>
            <a:r>
              <a:rPr lang="en-GB" sz="2400" b="1" dirty="0" smtClean="0"/>
              <a:t>gree</a:t>
            </a:r>
            <a:r>
              <a:rPr lang="en-GB" sz="2400" dirty="0" smtClean="0"/>
              <a:t> rules about what’s OK and what's not</a:t>
            </a:r>
          </a:p>
          <a:p>
            <a:r>
              <a:rPr lang="en-GB" sz="6600" b="1" dirty="0" smtClean="0"/>
              <a:t>M</a:t>
            </a:r>
            <a:r>
              <a:rPr lang="en-GB" sz="2400" b="1" dirty="0" smtClean="0"/>
              <a:t>anage </a:t>
            </a:r>
            <a:r>
              <a:rPr lang="en-GB" sz="2400" dirty="0" smtClean="0"/>
              <a:t>technology and use safety settings and controls</a:t>
            </a:r>
          </a:p>
          <a:p>
            <a:endParaRPr lang="en-GB" dirty="0"/>
          </a:p>
        </p:txBody>
      </p:sp>
    </p:spTree>
    <p:extLst>
      <p:ext uri="{BB962C8B-B14F-4D97-AF65-F5344CB8AC3E}">
        <p14:creationId xmlns:p14="http://schemas.microsoft.com/office/powerpoint/2010/main" val="993253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k as a T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8215995"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635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1124744"/>
            <a:ext cx="8064896" cy="5078313"/>
          </a:xfrm>
          <a:prstGeom prst="rect">
            <a:avLst/>
          </a:prstGeom>
          <a:noFill/>
        </p:spPr>
        <p:txBody>
          <a:bodyPr wrap="square" rtlCol="0">
            <a:spAutoFit/>
          </a:bodyPr>
          <a:lstStyle/>
          <a:p>
            <a:pPr algn="ctr"/>
            <a:r>
              <a:rPr lang="en-GB" sz="5400" dirty="0" smtClean="0"/>
              <a:t>“We are more reliant on the internet than ever before, leaving us to sometimes question what life was like before it was launched”</a:t>
            </a:r>
          </a:p>
          <a:p>
            <a:endParaRPr lang="en-GB" dirty="0"/>
          </a:p>
          <a:p>
            <a:r>
              <a:rPr lang="en-GB" dirty="0" smtClean="0"/>
              <a:t>															NSPCC, 2017</a:t>
            </a:r>
            <a:endParaRPr lang="en-GB" dirty="0"/>
          </a:p>
        </p:txBody>
      </p:sp>
    </p:spTree>
    <p:extLst>
      <p:ext uri="{BB962C8B-B14F-4D97-AF65-F5344CB8AC3E}">
        <p14:creationId xmlns:p14="http://schemas.microsoft.com/office/powerpoint/2010/main" val="2831780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Keeping Up</a:t>
            </a:r>
            <a:endParaRPr lang="en-GB" dirty="0"/>
          </a:p>
        </p:txBody>
      </p:sp>
      <p:sp>
        <p:nvSpPr>
          <p:cNvPr id="3" name="Content Placeholder 2"/>
          <p:cNvSpPr>
            <a:spLocks noGrp="1"/>
          </p:cNvSpPr>
          <p:nvPr>
            <p:ph idx="1"/>
          </p:nvPr>
        </p:nvSpPr>
        <p:spPr/>
        <p:txBody>
          <a:bodyPr>
            <a:normAutofit/>
          </a:bodyPr>
          <a:lstStyle/>
          <a:p>
            <a:pPr algn="ctr"/>
            <a:endParaRPr lang="en-GB" dirty="0" smtClean="0"/>
          </a:p>
          <a:p>
            <a:pPr algn="ctr"/>
            <a:r>
              <a:rPr lang="en-GB" dirty="0" smtClean="0"/>
              <a:t>It's </a:t>
            </a:r>
            <a:r>
              <a:rPr lang="en-GB" dirty="0"/>
              <a:t>tough to keep up with all the latest apps </a:t>
            </a:r>
            <a:r>
              <a:rPr lang="en-GB" dirty="0" smtClean="0"/>
              <a:t>children </a:t>
            </a:r>
            <a:r>
              <a:rPr lang="en-GB" dirty="0"/>
              <a:t>get into. </a:t>
            </a:r>
            <a:endParaRPr lang="en-GB" dirty="0" smtClean="0"/>
          </a:p>
          <a:p>
            <a:pPr algn="ctr"/>
            <a:r>
              <a:rPr lang="en-GB" dirty="0" smtClean="0"/>
              <a:t>Lines of communication</a:t>
            </a:r>
          </a:p>
          <a:p>
            <a:pPr algn="ctr"/>
            <a:r>
              <a:rPr lang="en-GB" dirty="0" smtClean="0"/>
              <a:t>Go with your gut</a:t>
            </a:r>
          </a:p>
          <a:p>
            <a:pPr algn="ctr"/>
            <a:r>
              <a:rPr lang="en-GB" dirty="0" smtClean="0"/>
              <a:t>Help them learn how to use social media safely</a:t>
            </a:r>
          </a:p>
          <a:p>
            <a:pPr algn="ctr"/>
            <a:endParaRPr lang="en-GB" dirty="0"/>
          </a:p>
        </p:txBody>
      </p:sp>
    </p:spTree>
    <p:extLst>
      <p:ext uri="{BB962C8B-B14F-4D97-AF65-F5344CB8AC3E}">
        <p14:creationId xmlns:p14="http://schemas.microsoft.com/office/powerpoint/2010/main" val="561151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big at the moment? </a:t>
            </a:r>
            <a:endParaRPr lang="en-GB" dirty="0"/>
          </a:p>
        </p:txBody>
      </p:sp>
      <p:sp>
        <p:nvSpPr>
          <p:cNvPr id="3" name="Content Placeholder 2"/>
          <p:cNvSpPr>
            <a:spLocks noGrp="1"/>
          </p:cNvSpPr>
          <p:nvPr>
            <p:ph idx="1"/>
          </p:nvPr>
        </p:nvSpPr>
        <p:spPr/>
        <p:txBody>
          <a:bodyPr>
            <a:normAutofit/>
          </a:bodyPr>
          <a:lstStyle/>
          <a:p>
            <a:pPr algn="ctr"/>
            <a:endParaRPr lang="en-GB" sz="4400" dirty="0" smtClean="0"/>
          </a:p>
          <a:p>
            <a:pPr algn="ctr"/>
            <a:r>
              <a:rPr lang="en-GB" sz="4400" dirty="0" smtClean="0"/>
              <a:t>Anonymous apps</a:t>
            </a:r>
          </a:p>
          <a:p>
            <a:pPr algn="ctr"/>
            <a:r>
              <a:rPr lang="en-GB" sz="4400" dirty="0" smtClean="0"/>
              <a:t>Live streaming</a:t>
            </a:r>
          </a:p>
          <a:p>
            <a:pPr algn="ctr"/>
            <a:r>
              <a:rPr lang="en-GB" sz="4400" dirty="0" smtClean="0"/>
              <a:t>Making new friends or ‘friending’ </a:t>
            </a:r>
          </a:p>
          <a:p>
            <a:pPr algn="ctr"/>
            <a:r>
              <a:rPr lang="en-GB" sz="4400" dirty="0" smtClean="0"/>
              <a:t>Group video chatting</a:t>
            </a:r>
            <a:endParaRPr lang="en-GB" sz="4400" dirty="0"/>
          </a:p>
        </p:txBody>
      </p:sp>
    </p:spTree>
    <p:extLst>
      <p:ext uri="{BB962C8B-B14F-4D97-AF65-F5344CB8AC3E}">
        <p14:creationId xmlns:p14="http://schemas.microsoft.com/office/powerpoint/2010/main" val="1331804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Anonymous apps</a:t>
            </a:r>
            <a:endParaRPr lang="en-GB" dirty="0"/>
          </a:p>
        </p:txBody>
      </p:sp>
      <p:sp>
        <p:nvSpPr>
          <p:cNvPr id="3" name="Content Placeholder 2"/>
          <p:cNvSpPr>
            <a:spLocks noGrp="1"/>
          </p:cNvSpPr>
          <p:nvPr>
            <p:ph idx="1"/>
          </p:nvPr>
        </p:nvSpPr>
        <p:spPr/>
        <p:txBody>
          <a:bodyPr/>
          <a:lstStyle/>
          <a:p>
            <a:r>
              <a:rPr lang="en-GB" b="1" dirty="0"/>
              <a:t>Anonymous Apps</a:t>
            </a:r>
            <a:r>
              <a:rPr lang="en-GB" dirty="0"/>
              <a:t/>
            </a:r>
            <a:br>
              <a:rPr lang="en-GB" dirty="0"/>
            </a:br>
            <a:r>
              <a:rPr lang="en-GB" dirty="0"/>
              <a:t>These apps allow </a:t>
            </a:r>
            <a:r>
              <a:rPr lang="en-GB" dirty="0" smtClean="0"/>
              <a:t>users </a:t>
            </a:r>
            <a:r>
              <a:rPr lang="en-GB" dirty="0"/>
              <a:t>to provide anonymous, unsolicited, and unmoderated feedback to other users</a:t>
            </a:r>
            <a:r>
              <a:rPr lang="en-GB" dirty="0" smtClean="0"/>
              <a:t>.</a:t>
            </a:r>
          </a:p>
          <a:p>
            <a:endParaRPr lang="en-GB" dirty="0"/>
          </a:p>
          <a:p>
            <a:endParaRPr lang="en-GB" dirty="0"/>
          </a:p>
        </p:txBody>
      </p:sp>
    </p:spTree>
    <p:extLst>
      <p:ext uri="{BB962C8B-B14F-4D97-AF65-F5344CB8AC3E}">
        <p14:creationId xmlns:p14="http://schemas.microsoft.com/office/powerpoint/2010/main" val="3121741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Live Streaming</a:t>
            </a:r>
            <a:endParaRPr lang="en-GB" dirty="0"/>
          </a:p>
        </p:txBody>
      </p:sp>
      <p:sp>
        <p:nvSpPr>
          <p:cNvPr id="3" name="Content Placeholder 2"/>
          <p:cNvSpPr>
            <a:spLocks noGrp="1"/>
          </p:cNvSpPr>
          <p:nvPr>
            <p:ph idx="1"/>
          </p:nvPr>
        </p:nvSpPr>
        <p:spPr/>
        <p:txBody>
          <a:bodyPr/>
          <a:lstStyle/>
          <a:p>
            <a:r>
              <a:rPr lang="en-GB" b="1" dirty="0" smtClean="0"/>
              <a:t>Live Streaming</a:t>
            </a:r>
          </a:p>
          <a:p>
            <a:pPr marL="0" indent="0">
              <a:buNone/>
            </a:pPr>
            <a:r>
              <a:rPr lang="en-GB" dirty="0" smtClean="0"/>
              <a:t>As </a:t>
            </a:r>
            <a:r>
              <a:rPr lang="en-GB" dirty="0"/>
              <a:t>with live TV, users simply aim the camera on themselves and broadcast to whomever is following them. Since there's no delay </a:t>
            </a:r>
            <a:r>
              <a:rPr lang="en-GB" dirty="0" smtClean="0"/>
              <a:t>- </a:t>
            </a:r>
            <a:r>
              <a:rPr lang="en-GB" dirty="0"/>
              <a:t>and </a:t>
            </a:r>
            <a:r>
              <a:rPr lang="en-GB" dirty="0" smtClean="0"/>
              <a:t>children </a:t>
            </a:r>
            <a:r>
              <a:rPr lang="en-GB" dirty="0"/>
              <a:t>are often streaming from their bedrooms </a:t>
            </a:r>
            <a:r>
              <a:rPr lang="en-GB" dirty="0" smtClean="0"/>
              <a:t>- </a:t>
            </a:r>
            <a:r>
              <a:rPr lang="en-GB" dirty="0"/>
              <a:t>there's a real risk of giving away personal or even intimate information.</a:t>
            </a:r>
            <a:endParaRPr lang="en-GB" b="1" dirty="0"/>
          </a:p>
        </p:txBody>
      </p:sp>
    </p:spTree>
    <p:extLst>
      <p:ext uri="{BB962C8B-B14F-4D97-AF65-F5344CB8AC3E}">
        <p14:creationId xmlns:p14="http://schemas.microsoft.com/office/powerpoint/2010/main" val="1369921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1524</Words>
  <Application>Microsoft Office PowerPoint</Application>
  <PresentationFormat>On-screen Show (4:3)</PresentationFormat>
  <Paragraphs>116</Paragraphs>
  <Slides>19</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Candara</vt:lpstr>
      <vt:lpstr>Wingdings</vt:lpstr>
      <vt:lpstr>Office Theme</vt:lpstr>
      <vt:lpstr>Online Safety</vt:lpstr>
      <vt:lpstr>It’s Quiz Time</vt:lpstr>
      <vt:lpstr>Its all about teamwork…</vt:lpstr>
      <vt:lpstr>PowerPoint Presentation</vt:lpstr>
      <vt:lpstr>PowerPoint Presentation</vt:lpstr>
      <vt:lpstr>Keeping Up</vt:lpstr>
      <vt:lpstr>What’s big at the moment? </vt:lpstr>
      <vt:lpstr>Anonymous apps</vt:lpstr>
      <vt:lpstr>Live Streaming</vt:lpstr>
      <vt:lpstr>Making New Friends</vt:lpstr>
      <vt:lpstr>Making New Friends</vt:lpstr>
      <vt:lpstr>PowerPoint Presentation</vt:lpstr>
      <vt:lpstr>Discussion time</vt:lpstr>
      <vt:lpstr>Digital Footprints</vt:lpstr>
      <vt:lpstr>Digital Footprints</vt:lpstr>
      <vt:lpstr>Digital Footprints</vt:lpstr>
      <vt:lpstr>Three instant changes </vt:lpstr>
      <vt:lpstr>The rate of change</vt:lpstr>
      <vt:lpstr>What do we do at St Vincents’s to help?</vt:lpstr>
    </vt:vector>
  </TitlesOfParts>
  <Company>Queen's College, Taunton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E-Safety</dc:title>
  <dc:creator>Samuel Chislett</dc:creator>
  <cp:lastModifiedBy>Charlotte C</cp:lastModifiedBy>
  <cp:revision>23</cp:revision>
  <dcterms:created xsi:type="dcterms:W3CDTF">2017-09-12T12:39:29Z</dcterms:created>
  <dcterms:modified xsi:type="dcterms:W3CDTF">2018-09-07T11:53:12Z</dcterms:modified>
</cp:coreProperties>
</file>